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2" roundtripDataSignature="AMtx7miIrVYMffWLu/FMr3OGr+kf/jBL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jarrellisd.org/UserFiles/Servers/Server_20996454/File/District%20News/News/2022-2023%20JISD%20Academic%20Calendar.pdf" TargetMode="Externa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eb2e78136e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End of meeting #2, 2 drafts for staff to vote on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End of meeting #1, collective input from table groups using examples</a:t>
            </a:r>
            <a:endParaRPr/>
          </a:p>
        </p:txBody>
      </p:sp>
      <p:sp>
        <p:nvSpPr>
          <p:cNvPr id="90" name="Google Shape;90;geb2e78136e_0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db77d8270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0" name="Google Shape;100;g1db77d8270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e791a97bea_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e791a97bea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JISD </a:t>
            </a:r>
            <a:r>
              <a:rPr lang="en-US" u="sng">
                <a:solidFill>
                  <a:schemeClr val="hlink"/>
                </a:solidFill>
                <a:hlinkClick r:id="rId2"/>
              </a:rPr>
              <a:t>22-23 Academic Calendar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e791a97bea_1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Start group work by 5:20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Lone Oak has a school day that is 8 hours and 38 minutes long. Start on August 8 and end on May 25</a:t>
            </a:r>
            <a:endParaRPr/>
          </a:p>
        </p:txBody>
      </p:sp>
      <p:sp>
        <p:nvSpPr>
          <p:cNvPr id="116" name="Google Shape;116;g1e791a97bea_1_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61bc2ff26b_2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Lone Oak has a school day that is 8 hours and 38 minutes long. Start on August 8 and end on May 25</a:t>
            </a:r>
            <a:endParaRPr/>
          </a:p>
        </p:txBody>
      </p:sp>
      <p:sp>
        <p:nvSpPr>
          <p:cNvPr id="124" name="Google Shape;124;g161bc2ff26b_2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be404800da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" name="Google Shape;135;g1be404800d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6" name="Google Shape;26;p8"/>
          <p:cNvSpPr txBox="1"/>
          <p:nvPr>
            <p:ph idx="2" type="body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8" name="Google Shape;28;p8"/>
          <p:cNvSpPr txBox="1"/>
          <p:nvPr>
            <p:ph idx="4" type="body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6.png"/><Relationship Id="rId5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6.png"/><Relationship Id="rId5" Type="http://schemas.openxmlformats.org/officeDocument/2006/relationships/hyperlink" Target="https://www.edweek.org/leadership/4-day-school-weeks-new-research-examines-the-benefits-and-drawbacks/2021/10" TargetMode="External"/><Relationship Id="rId6" Type="http://schemas.openxmlformats.org/officeDocument/2006/relationships/hyperlink" Target="https://www.star-telegram.com/news/local/education/article264218051.html" TargetMode="External"/><Relationship Id="rId7" Type="http://schemas.openxmlformats.org/officeDocument/2006/relationships/hyperlink" Target="https://tx50000620.schoolwires.net/Page/724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educationnext.org/shrinking-school-week-effects-four-day-schedule-student-achievement/" TargetMode="External"/><Relationship Id="rId4" Type="http://schemas.openxmlformats.org/officeDocument/2006/relationships/hyperlink" Target="https://www.rand.org/pubs/research_reports/RRA373-1.html" TargetMode="External"/><Relationship Id="rId5" Type="http://schemas.openxmlformats.org/officeDocument/2006/relationships/hyperlink" Target="https://docs.google.com/presentation/d/1PVzCe6-qTjaTpBHiN-42zzeWp5ZwadrS/edit?usp=sharing&amp;ouid=109034636174499401804&amp;rtpof=true&amp;sd=tru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79900" y="4516225"/>
            <a:ext cx="7712100" cy="189772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>
            <p:ph type="ctrTitle"/>
          </p:nvPr>
        </p:nvSpPr>
        <p:spPr>
          <a:xfrm>
            <a:off x="953311" y="1122363"/>
            <a:ext cx="9714600" cy="225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  Calendar Committee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Meeting One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50000"/>
              <a:buFont typeface="Calibri"/>
              <a:buNone/>
            </a:pPr>
            <a:r>
              <a:rPr lang="en-US" sz="4000"/>
              <a:t>January 24, 2023</a:t>
            </a:r>
            <a:endParaRPr sz="4000"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8900" y="4562747"/>
            <a:ext cx="1824991" cy="1804712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>
            <p:ph idx="1" type="subTitle"/>
          </p:nvPr>
        </p:nvSpPr>
        <p:spPr>
          <a:xfrm>
            <a:off x="2204875" y="4620000"/>
            <a:ext cx="6229500" cy="169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/>
              <a:t>Kelly Blair and Dr. </a:t>
            </a:r>
            <a:r>
              <a:rPr b="1" lang="en-US"/>
              <a:t>Patty Coté</a:t>
            </a:r>
            <a:endParaRPr b="1"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US"/>
              <a:t>Teaching &amp; Learning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geb2e78136e_0_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324039"/>
            <a:ext cx="12191999" cy="153396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8627"/>
              </a:srgbClr>
            </a:outerShdw>
          </a:effectLst>
        </p:spPr>
      </p:pic>
      <p:sp>
        <p:nvSpPr>
          <p:cNvPr id="93" name="Google Shape;93;geb2e78136e_0_9"/>
          <p:cNvSpPr txBox="1"/>
          <p:nvPr>
            <p:ph type="title"/>
          </p:nvPr>
        </p:nvSpPr>
        <p:spPr>
          <a:xfrm>
            <a:off x="935000" y="706700"/>
            <a:ext cx="69489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68"/>
              <a:buFont typeface="Calibri"/>
              <a:buNone/>
            </a:pPr>
            <a:r>
              <a:rPr lang="en-US" sz="4700"/>
              <a:t>Learning Target</a:t>
            </a:r>
            <a:endParaRPr sz="4700"/>
          </a:p>
        </p:txBody>
      </p:sp>
      <p:sp>
        <p:nvSpPr>
          <p:cNvPr id="94" name="Google Shape;94;geb2e78136e_0_9"/>
          <p:cNvSpPr txBox="1"/>
          <p:nvPr>
            <p:ph idx="1" type="body"/>
          </p:nvPr>
        </p:nvSpPr>
        <p:spPr>
          <a:xfrm>
            <a:off x="1716175" y="1778550"/>
            <a:ext cx="8629500" cy="30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4100"/>
              <a:t>I will analyze data to draft an academic calendar that supports student achievement and meets TEA requirements.</a:t>
            </a:r>
            <a:endParaRPr i="1" sz="4100"/>
          </a:p>
        </p:txBody>
      </p:sp>
      <p:pic>
        <p:nvPicPr>
          <p:cNvPr id="95" name="Google Shape;95;geb2e78136e_0_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1988" y="5458087"/>
            <a:ext cx="1262711" cy="126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eb2e78136e_0_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1988" y="5458087"/>
            <a:ext cx="1262711" cy="126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eb2e78136e_0_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185425" y="363004"/>
            <a:ext cx="1413075" cy="136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g1db77d82709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324039"/>
            <a:ext cx="12191999" cy="153396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8630"/>
              </a:srgbClr>
            </a:outerShdw>
          </a:effectLst>
        </p:spPr>
      </p:pic>
      <p:pic>
        <p:nvPicPr>
          <p:cNvPr id="103" name="Google Shape;103;g1db77d82709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1988" y="5458087"/>
            <a:ext cx="1262711" cy="1265875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g1db77d82709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4700"/>
              <a:t>State Requirements</a:t>
            </a:r>
            <a:endParaRPr sz="4700"/>
          </a:p>
        </p:txBody>
      </p:sp>
      <p:sp>
        <p:nvSpPr>
          <p:cNvPr id="105" name="Google Shape;105;g1db77d82709_0_0"/>
          <p:cNvSpPr txBox="1"/>
          <p:nvPr>
            <p:ph idx="1" type="body"/>
          </p:nvPr>
        </p:nvSpPr>
        <p:spPr>
          <a:xfrm>
            <a:off x="838200" y="1247400"/>
            <a:ext cx="10515600" cy="4363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-393700" lvl="0" marL="457200" rtl="0" algn="l">
              <a:spcBef>
                <a:spcPts val="1000"/>
              </a:spcBef>
              <a:spcAft>
                <a:spcPts val="0"/>
              </a:spcAft>
              <a:buSzPts val="2600"/>
              <a:buChar char="●"/>
            </a:pPr>
            <a:r>
              <a:rPr lang="en-US" sz="3600"/>
              <a:t>75,600 minutes</a:t>
            </a:r>
            <a:endParaRPr sz="3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3600"/>
              <a:t>We are a District of Innovation so we are not bound by the requirements to begin the 4th Monday of August</a:t>
            </a:r>
            <a:endParaRPr sz="3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e791a97bea_0_1"/>
          <p:cNvSpPr txBox="1"/>
          <p:nvPr>
            <p:ph type="title"/>
          </p:nvPr>
        </p:nvSpPr>
        <p:spPr>
          <a:xfrm>
            <a:off x="580975" y="365125"/>
            <a:ext cx="108489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**Current 2022-23 JISD Academic Calendar**</a:t>
            </a:r>
            <a:endParaRPr/>
          </a:p>
        </p:txBody>
      </p:sp>
      <p:sp>
        <p:nvSpPr>
          <p:cNvPr id="111" name="Google Shape;111;g1e791a97bea_0_1"/>
          <p:cNvSpPr txBox="1"/>
          <p:nvPr>
            <p:ph idx="1" type="body"/>
          </p:nvPr>
        </p:nvSpPr>
        <p:spPr>
          <a:xfrm>
            <a:off x="838200" y="1458900"/>
            <a:ext cx="10515600" cy="3223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-457200" lvl="0" marL="457200" rtl="0" algn="l">
              <a:spcBef>
                <a:spcPts val="1000"/>
              </a:spcBef>
              <a:spcAft>
                <a:spcPts val="0"/>
              </a:spcAft>
              <a:buSzPts val="3600"/>
              <a:buChar char="•"/>
            </a:pPr>
            <a:r>
              <a:rPr lang="en-US" sz="3600"/>
              <a:t>168 student days</a:t>
            </a:r>
            <a:endParaRPr sz="3600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lang="en-US" sz="3600"/>
              <a:t>183 staff days</a:t>
            </a:r>
            <a:endParaRPr sz="3600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lang="en-US" sz="3600"/>
              <a:t>6.46 additional days</a:t>
            </a:r>
            <a:endParaRPr sz="3600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lang="en-US" sz="3600"/>
              <a:t>7 hours 35 minutes each day</a:t>
            </a:r>
            <a:endParaRPr sz="3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2" name="Google Shape;112;g1e791a97bea_0_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324039"/>
            <a:ext cx="12191999" cy="153396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8630"/>
              </a:srgbClr>
            </a:outerShdw>
          </a:effectLst>
        </p:spPr>
      </p:pic>
      <p:pic>
        <p:nvPicPr>
          <p:cNvPr id="113" name="Google Shape;113;g1e791a97bea_0_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1988" y="5458087"/>
            <a:ext cx="1262711" cy="1265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g1e791a97bea_1_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324039"/>
            <a:ext cx="12191999" cy="153396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8630"/>
              </a:srgbClr>
            </a:outerShdw>
          </a:effectLst>
        </p:spPr>
      </p:pic>
      <p:pic>
        <p:nvPicPr>
          <p:cNvPr id="119" name="Google Shape;119;g1e791a97bea_1_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1988" y="5458087"/>
            <a:ext cx="1262711" cy="1265875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g1e791a97bea_1_4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Your turn….</a:t>
            </a:r>
            <a:endParaRPr/>
          </a:p>
        </p:txBody>
      </p:sp>
      <p:sp>
        <p:nvSpPr>
          <p:cNvPr id="121" name="Google Shape;121;g1e791a97bea_1_4"/>
          <p:cNvSpPr txBox="1"/>
          <p:nvPr>
            <p:ph idx="1" type="body"/>
          </p:nvPr>
        </p:nvSpPr>
        <p:spPr>
          <a:xfrm>
            <a:off x="839800" y="1813375"/>
            <a:ext cx="9224100" cy="280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b="0" lang="en-US" sz="3600"/>
              <a:t>Consider </a:t>
            </a:r>
            <a:r>
              <a:rPr b="0" lang="en-US" sz="3600"/>
              <a:t>the following:</a:t>
            </a:r>
            <a:endParaRPr b="0" sz="3600"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●"/>
            </a:pPr>
            <a:r>
              <a:rPr b="0" lang="en-US" sz="3600"/>
              <a:t>Professional Development Days</a:t>
            </a:r>
            <a:endParaRPr b="0" sz="3600"/>
          </a:p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b="0" lang="en-US" sz="3600"/>
              <a:t>Holidays</a:t>
            </a:r>
            <a:endParaRPr b="0" sz="3600"/>
          </a:p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b="0" lang="en-US" sz="3600"/>
              <a:t>Christmas Break</a:t>
            </a:r>
            <a:endParaRPr b="0" sz="3600"/>
          </a:p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b="0" lang="en-US" sz="3600"/>
              <a:t>Thanksgiving Break </a:t>
            </a:r>
            <a:endParaRPr b="0" sz="3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g161bc2ff26b_2_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324039"/>
            <a:ext cx="12191999" cy="153396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8627"/>
              </a:srgbClr>
            </a:outerShdw>
          </a:effectLst>
        </p:spPr>
      </p:pic>
      <p:pic>
        <p:nvPicPr>
          <p:cNvPr id="127" name="Google Shape;127;g161bc2ff26b_2_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1988" y="5458087"/>
            <a:ext cx="1262711" cy="1265875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g161bc2ff26b_2_11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4 day school week </a:t>
            </a:r>
            <a:endParaRPr/>
          </a:p>
        </p:txBody>
      </p:sp>
      <p:sp>
        <p:nvSpPr>
          <p:cNvPr id="129" name="Google Shape;129;g161bc2ff26b_2_11"/>
          <p:cNvSpPr txBox="1"/>
          <p:nvPr>
            <p:ph idx="1" type="body"/>
          </p:nvPr>
        </p:nvSpPr>
        <p:spPr>
          <a:xfrm>
            <a:off x="839788" y="12197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/>
              <a:t>Advantages		</a:t>
            </a:r>
            <a:endParaRPr/>
          </a:p>
        </p:txBody>
      </p:sp>
      <p:sp>
        <p:nvSpPr>
          <p:cNvPr id="130" name="Google Shape;130;g161bc2ff26b_2_11"/>
          <p:cNvSpPr txBox="1"/>
          <p:nvPr>
            <p:ph idx="2" type="body"/>
          </p:nvPr>
        </p:nvSpPr>
        <p:spPr>
          <a:xfrm>
            <a:off x="839788" y="20435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8431"/>
              <a:buNone/>
            </a:pPr>
            <a:r>
              <a:rPr lang="en-US" sz="2700"/>
              <a:t>Improves staff morale</a:t>
            </a:r>
            <a:endParaRPr sz="27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8431"/>
              <a:buNone/>
            </a:pPr>
            <a:r>
              <a:rPr lang="en-US" sz="2700"/>
              <a:t>Increase length of teaching periods</a:t>
            </a:r>
            <a:endParaRPr sz="27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8431"/>
              <a:buNone/>
            </a:pPr>
            <a:r>
              <a:rPr lang="en-US" sz="2700"/>
              <a:t>One day per month devoted to staff development and/or planning</a:t>
            </a:r>
            <a:endParaRPr sz="27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8431"/>
              <a:buNone/>
            </a:pPr>
            <a:r>
              <a:rPr lang="en-US" sz="2700"/>
              <a:t>Possible increase in student and staff attendance</a:t>
            </a:r>
            <a:endParaRPr sz="27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8431"/>
              <a:buNone/>
            </a:pPr>
            <a:r>
              <a:rPr lang="en-US" sz="2700"/>
              <a:t>Increase in student engagement in family activities according to some recent </a:t>
            </a:r>
            <a:r>
              <a:rPr lang="en-US" sz="2700" u="sng">
                <a:solidFill>
                  <a:schemeClr val="hlink"/>
                </a:solidFill>
                <a:hlinkClick r:id="rId5"/>
              </a:rPr>
              <a:t>studies </a:t>
            </a:r>
            <a:endParaRPr sz="27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8431"/>
              <a:buNone/>
            </a:pPr>
            <a:r>
              <a:t/>
            </a:r>
            <a:endParaRPr sz="27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8431"/>
              <a:buNone/>
            </a:pPr>
            <a:r>
              <a:t/>
            </a:r>
            <a:endParaRPr sz="2700"/>
          </a:p>
        </p:txBody>
      </p:sp>
      <p:sp>
        <p:nvSpPr>
          <p:cNvPr id="131" name="Google Shape;131;g161bc2ff26b_2_11"/>
          <p:cNvSpPr txBox="1"/>
          <p:nvPr>
            <p:ph idx="3" type="body"/>
          </p:nvPr>
        </p:nvSpPr>
        <p:spPr>
          <a:xfrm>
            <a:off x="6172200" y="1158938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/>
              <a:t>Disadvantages</a:t>
            </a:r>
            <a:endParaRPr/>
          </a:p>
        </p:txBody>
      </p:sp>
      <p:sp>
        <p:nvSpPr>
          <p:cNvPr id="132" name="Google Shape;132;g161bc2ff26b_2_11"/>
          <p:cNvSpPr txBox="1"/>
          <p:nvPr>
            <p:ph idx="4" type="body"/>
          </p:nvPr>
        </p:nvSpPr>
        <p:spPr>
          <a:xfrm>
            <a:off x="6172200" y="1982750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rPr lang="en-US"/>
              <a:t>School schedule doesn’t mirror traditional work schedule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rPr lang="en-US"/>
              <a:t>Longer school day (probable)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rPr lang="en-US"/>
              <a:t>Earlier school start in August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rPr lang="en-US"/>
              <a:t>Scheduling extra-curricular events could cause challenges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rPr lang="en-US" u="sng">
                <a:solidFill>
                  <a:schemeClr val="hlink"/>
                </a:solidFill>
                <a:hlinkClick r:id="rId6"/>
              </a:rPr>
              <a:t>Studies</a:t>
            </a:r>
            <a:r>
              <a:rPr lang="en-US"/>
              <a:t> reflect decreases in student achievement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rPr lang="en-US"/>
              <a:t>Student absences results in higher learning loss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rPr lang="en-US"/>
              <a:t>Safety issues for bus riders and students who walk to school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2857"/>
              <a:buNone/>
            </a:pPr>
            <a:r>
              <a:rPr lang="en-US" u="sng">
                <a:solidFill>
                  <a:schemeClr val="hlink"/>
                </a:solidFill>
                <a:hlinkClick r:id="rId7"/>
              </a:rPr>
              <a:t>Sample Calendar</a:t>
            </a:r>
            <a:r>
              <a:rPr lang="en-US"/>
              <a:t> - Lone Oak ISD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be404800da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38" name="Google Shape;138;g1be404800da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Additional information: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https://www.educationnext.org/shrinking-school-week-effects-four-day-schedule-student-achievement/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https://www.rand.org/pubs/research_reports/RRA373-1.html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December 2022 </a:t>
            </a:r>
            <a:r>
              <a:rPr lang="en-US" u="sng">
                <a:solidFill>
                  <a:schemeClr val="hlink"/>
                </a:solidFill>
                <a:hlinkClick r:id="rId5"/>
              </a:rPr>
              <a:t>Board Presentation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2020-11-10T17:47:49Z</dcterms:created>
  <dc:creator>Bailey,Jennifer</dc:creator>
</cp:coreProperties>
</file>